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0" r:id="rId7"/>
    <p:sldId id="309" r:id="rId8"/>
    <p:sldId id="258" r:id="rId9"/>
    <p:sldId id="290" r:id="rId10"/>
    <p:sldId id="287" r:id="rId11"/>
    <p:sldId id="288" r:id="rId12"/>
    <p:sldId id="289" r:id="rId13"/>
    <p:sldId id="261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5" r:id="rId28"/>
    <p:sldId id="304" r:id="rId29"/>
    <p:sldId id="283" r:id="rId30"/>
    <p:sldId id="306" r:id="rId31"/>
    <p:sldId id="307" r:id="rId32"/>
    <p:sldId id="308" r:id="rId33"/>
    <p:sldId id="266" r:id="rId34"/>
    <p:sldId id="269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9570A7-61B4-4947-9AB6-09C34E7B5431}" type="datetime1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2B3A3E-896F-4356-A365-91BFCAA42630}" type="datetime1">
              <a:rPr lang="pt-BR" noProof="0" smtClean="0"/>
              <a:t>18/04/2023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12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14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7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39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269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484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527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956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686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71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175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54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84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776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344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276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446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061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294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54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706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59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013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8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02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78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17" name="Triângulo Ret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18" name="Triângulo Ret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19" name="Triângulo Ret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</p:grpSp>
        <p:sp>
          <p:nvSpPr>
            <p:cNvPr id="9" name="Forma livre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1" name="Forma livre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  <p:sp>
            <p:nvSpPr>
              <p:cNvPr id="14" name="Forma livre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noProof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6" name="Espaço Reservado para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7" name="Espaço Reservado para Tex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8" name="Espaço Reservado para Tex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Tex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3 Seçõ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6" name="Espaço Reservado para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  <p:sp>
        <p:nvSpPr>
          <p:cNvPr id="36" name="Espaço Reservado para Tex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7" name="Espaço Reservado para Tex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6" name="Espaço Reservado para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Forma livre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0" name="Forma livre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1" name="Forma livre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Forma livre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a livre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Forma livre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0" name="Forma livre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o Número do Slid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ângulo Ret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Triângulo Ret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9" name="Triângulo Ret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pt-BR" noProof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pt-BR" noProof="0"/>
              <a:t>Obrigado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Triângulo Ret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o Número do Slid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da Seção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da Seção 01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pt-BR" noProof="0"/>
              <a:t>Editar estilos de texto Mestre</a:t>
            </a:r>
          </a:p>
        </p:txBody>
      </p:sp>
      <p:sp>
        <p:nvSpPr>
          <p:cNvPr id="35" name="Espaço Reservado para o Número do Slid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pt-B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Citação</a:t>
            </a:r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8" name="Espaço reservado para conteúd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ângulo: Canto Único Recortad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pt-BR" noProof="0"/>
            </a:p>
          </p:txBody>
        </p:sp>
        <p:sp>
          <p:nvSpPr>
            <p:cNvPr id="3" name="Retângulo: Canto Único Recortad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Forma livre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8" name="Forma livre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Forma livre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Forma livre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t-BR" noProof="0">
                <a:latin typeface="+mj-lt"/>
              </a:rPr>
              <a:t>Clique para editar o estilo de título Mestre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a livre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Forma livre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ângulo: Canto Único Recortad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pt-BR" noProof="0"/>
            </a:p>
          </p:txBody>
        </p:sp>
        <p:sp>
          <p:nvSpPr>
            <p:cNvPr id="17" name="Retângulo: Canto Único Recortad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Forma livre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7" y="2395728"/>
            <a:ext cx="8294439" cy="1243584"/>
          </a:xfrm>
        </p:spPr>
        <p:txBody>
          <a:bodyPr rtlCol="0"/>
          <a:lstStyle/>
          <a:p>
            <a:pPr rtl="0"/>
            <a:r>
              <a:rPr lang="pt-BR" dirty="0"/>
              <a:t>Mineração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Victor H. A. Alicino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Limpeza de dados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10</a:t>
            </a:fld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AD41BF-B002-3E6A-8559-3621BF08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326497"/>
            <a:ext cx="11391900" cy="2000250"/>
          </a:xfrm>
          <a:prstGeom prst="rect">
            <a:avLst/>
          </a:prstGeom>
        </p:spPr>
      </p:pic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E1E69837-B476-6CAA-FAF6-5053DB501F71}"/>
              </a:ext>
            </a:extLst>
          </p:cNvPr>
          <p:cNvSpPr/>
          <p:nvPr/>
        </p:nvSpPr>
        <p:spPr>
          <a:xfrm>
            <a:off x="774098" y="2473180"/>
            <a:ext cx="704915" cy="853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6D8A4D8C-D19B-BB89-637C-1C1A54C507FA}"/>
              </a:ext>
            </a:extLst>
          </p:cNvPr>
          <p:cNvSpPr/>
          <p:nvPr/>
        </p:nvSpPr>
        <p:spPr>
          <a:xfrm>
            <a:off x="4315650" y="2473180"/>
            <a:ext cx="704915" cy="853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0192F080-05EA-2081-89C1-6A766F27BCCB}"/>
              </a:ext>
            </a:extLst>
          </p:cNvPr>
          <p:cNvSpPr/>
          <p:nvPr/>
        </p:nvSpPr>
        <p:spPr>
          <a:xfrm>
            <a:off x="10238278" y="2473179"/>
            <a:ext cx="704915" cy="853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780BB8E1-5235-193D-DA43-FBEA87838F2B}"/>
              </a:ext>
            </a:extLst>
          </p:cNvPr>
          <p:cNvSpPr/>
          <p:nvPr/>
        </p:nvSpPr>
        <p:spPr>
          <a:xfrm>
            <a:off x="8684606" y="2473179"/>
            <a:ext cx="704915" cy="853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DF0A7EB2-4B08-D49C-40DC-4A7BA1ABFF8D}"/>
              </a:ext>
            </a:extLst>
          </p:cNvPr>
          <p:cNvSpPr txBox="1">
            <a:spLocks/>
          </p:cNvSpPr>
          <p:nvPr/>
        </p:nvSpPr>
        <p:spPr>
          <a:xfrm>
            <a:off x="857988" y="1709249"/>
            <a:ext cx="3589162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Removida as seguintes colunas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Limpeza de dados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DF0A7EB2-4B08-D49C-40DC-4A7BA1ABFF8D}"/>
              </a:ext>
            </a:extLst>
          </p:cNvPr>
          <p:cNvSpPr txBox="1">
            <a:spLocks/>
          </p:cNvSpPr>
          <p:nvPr/>
        </p:nvSpPr>
        <p:spPr>
          <a:xfrm>
            <a:off x="841210" y="2228671"/>
            <a:ext cx="774072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arquivo “test.csv” não possuía a coluna “</a:t>
            </a:r>
            <a:r>
              <a:rPr lang="pt-BR" sz="2000" dirty="0" err="1"/>
              <a:t>Survived</a:t>
            </a:r>
            <a:r>
              <a:rPr lang="pt-BR" sz="2000" dirty="0"/>
              <a:t>”, esses atributos estavam presentes em “gender_submission.csv”, porém para a realizar os testes no WEKA usando esse arquivo, foi necessário trazer essa coluna para o “test.csv” 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A77E33ED-E9F7-B076-4995-D099ED2C4295}"/>
              </a:ext>
            </a:extLst>
          </p:cNvPr>
          <p:cNvSpPr txBox="1">
            <a:spLocks/>
          </p:cNvSpPr>
          <p:nvPr/>
        </p:nvSpPr>
        <p:spPr>
          <a:xfrm>
            <a:off x="841210" y="3687914"/>
            <a:ext cx="7740728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Também foi criado um arquivo “ext_train.csv” que possui todos as instâncias dos arquivos “</a:t>
            </a:r>
            <a:r>
              <a:rPr lang="pt-BR" sz="2000" dirty="0" err="1"/>
              <a:t>train</a:t>
            </a:r>
            <a:r>
              <a:rPr lang="pt-BR" sz="2000" dirty="0"/>
              <a:t>” e “</a:t>
            </a:r>
            <a:r>
              <a:rPr lang="pt-BR" sz="2000" dirty="0" err="1"/>
              <a:t>test</a:t>
            </a:r>
            <a:r>
              <a:rPr lang="pt-BR" sz="2000" dirty="0"/>
              <a:t>”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DA67CA3-AAB7-2B14-883A-8EE511675F28}"/>
              </a:ext>
            </a:extLst>
          </p:cNvPr>
          <p:cNvSpPr txBox="1">
            <a:spLocks/>
          </p:cNvSpPr>
          <p:nvPr/>
        </p:nvSpPr>
        <p:spPr>
          <a:xfrm>
            <a:off x="841210" y="4669426"/>
            <a:ext cx="8822908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Os arquivos “train.csv”, “test.csv” e “ext_train.csv” foram convertidos para ARFF usando o WEKA</a:t>
            </a:r>
          </a:p>
        </p:txBody>
      </p:sp>
    </p:spTree>
    <p:extLst>
      <p:ext uri="{BB962C8B-B14F-4D97-AF65-F5344CB8AC3E}">
        <p14:creationId xmlns:p14="http://schemas.microsoft.com/office/powerpoint/2010/main" val="35830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Limpeza de dados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12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06FC155-9B79-799D-0DD0-EB9F40068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5"/>
          <a:stretch/>
        </p:blipFill>
        <p:spPr>
          <a:xfrm>
            <a:off x="444500" y="1688841"/>
            <a:ext cx="7086600" cy="42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7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Tratando valores faltantes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473C2BA6-0A97-EF18-A9F6-18F90E1539E7}"/>
              </a:ext>
            </a:extLst>
          </p:cNvPr>
          <p:cNvSpPr txBox="1">
            <a:spLocks/>
          </p:cNvSpPr>
          <p:nvPr/>
        </p:nvSpPr>
        <p:spPr>
          <a:xfrm>
            <a:off x="639874" y="1918278"/>
            <a:ext cx="7740728" cy="31393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Arquivo: </a:t>
            </a:r>
            <a:r>
              <a:rPr lang="pt-BR" sz="2000" dirty="0" err="1"/>
              <a:t>train.arff</a:t>
            </a:r>
            <a:endParaRPr lang="pt-BR" sz="2000" dirty="0"/>
          </a:p>
          <a:p>
            <a:r>
              <a:rPr lang="pt-BR" sz="2000" dirty="0"/>
              <a:t>        - Coluna 4 (Age) - 177 valores faltantes (20%)</a:t>
            </a:r>
          </a:p>
          <a:p>
            <a:r>
              <a:rPr lang="pt-BR" sz="2000" dirty="0"/>
              <a:t>    </a:t>
            </a:r>
          </a:p>
          <a:p>
            <a:r>
              <a:rPr lang="pt-BR" sz="2000" dirty="0"/>
              <a:t>    Arquivo: </a:t>
            </a:r>
            <a:r>
              <a:rPr lang="pt-BR" sz="2000" dirty="0" err="1"/>
              <a:t>test.arff</a:t>
            </a:r>
            <a:endParaRPr lang="pt-BR" sz="2000" dirty="0"/>
          </a:p>
          <a:p>
            <a:r>
              <a:rPr lang="pt-BR" sz="2000" dirty="0"/>
              <a:t>        - Coluna 3 (Age) - 86 valores faltantes (20%)</a:t>
            </a:r>
          </a:p>
          <a:p>
            <a:r>
              <a:rPr lang="pt-BR" sz="2000" dirty="0"/>
              <a:t>        - Coluna 6 (Fare) - 1 valor faltante (0%)</a:t>
            </a:r>
          </a:p>
          <a:p>
            <a:endParaRPr lang="pt-BR" sz="2000" dirty="0"/>
          </a:p>
          <a:p>
            <a:r>
              <a:rPr lang="pt-BR" sz="2000" dirty="0"/>
              <a:t>    Arquivo: </a:t>
            </a:r>
            <a:r>
              <a:rPr lang="pt-BR" sz="2000" dirty="0" err="1"/>
              <a:t>ext_train.arff</a:t>
            </a:r>
            <a:endParaRPr lang="pt-BR" sz="2000" dirty="0"/>
          </a:p>
          <a:p>
            <a:r>
              <a:rPr lang="pt-BR" sz="2000" dirty="0"/>
              <a:t>        - Coluna 4 (Age) - 263 valores faltantes (20%)</a:t>
            </a:r>
          </a:p>
          <a:p>
            <a:r>
              <a:rPr lang="pt-BR" sz="2000" dirty="0"/>
              <a:t>        - Coluna 7 (Fare) - 1 valor faltante (0%)</a:t>
            </a:r>
          </a:p>
          <a:p>
            <a:r>
              <a:rPr lang="pt-BR" sz="2000" dirty="0"/>
              <a:t>        - Coluna 8 (</a:t>
            </a:r>
            <a:r>
              <a:rPr lang="pt-BR" sz="2000" dirty="0" err="1"/>
              <a:t>Embarked</a:t>
            </a:r>
            <a:r>
              <a:rPr lang="pt-BR" sz="2000" dirty="0"/>
              <a:t>) - 1 valor faltante (0%)</a:t>
            </a:r>
          </a:p>
        </p:txBody>
      </p:sp>
    </p:spTree>
    <p:extLst>
      <p:ext uri="{BB962C8B-B14F-4D97-AF65-F5344CB8AC3E}">
        <p14:creationId xmlns:p14="http://schemas.microsoft.com/office/powerpoint/2010/main" val="411379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Tratando valores faltantes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473C2BA6-0A97-EF18-A9F6-18F90E1539E7}"/>
              </a:ext>
            </a:extLst>
          </p:cNvPr>
          <p:cNvSpPr txBox="1">
            <a:spLocks/>
          </p:cNvSpPr>
          <p:nvPr/>
        </p:nvSpPr>
        <p:spPr>
          <a:xfrm>
            <a:off x="639874" y="1918278"/>
            <a:ext cx="845379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Ocorrência dos valores faltantes não segue um padrão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C739D40C-130A-5F89-CC9C-7950401F3075}"/>
              </a:ext>
            </a:extLst>
          </p:cNvPr>
          <p:cNvSpPr txBox="1">
            <a:spLocks/>
          </p:cNvSpPr>
          <p:nvPr/>
        </p:nvSpPr>
        <p:spPr>
          <a:xfrm>
            <a:off x="639874" y="2343010"/>
            <a:ext cx="8881631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Método para tratamento escolhido: Imputação de Dados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377B3EC1-95DD-120C-DDFE-925E6B24B8DA}"/>
              </a:ext>
            </a:extLst>
          </p:cNvPr>
          <p:cNvSpPr txBox="1">
            <a:spLocks/>
          </p:cNvSpPr>
          <p:nvPr/>
        </p:nvSpPr>
        <p:spPr>
          <a:xfrm>
            <a:off x="639874" y="2767742"/>
            <a:ext cx="8881631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Método de imputação de dados escolhida: KNN</a:t>
            </a:r>
          </a:p>
        </p:txBody>
      </p:sp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18C8F9DE-0A0C-819F-CC46-3B3D064F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22" y="3192474"/>
            <a:ext cx="4720204" cy="2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Tratando valores faltantes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473C2BA6-0A97-EF18-A9F6-18F90E1539E7}"/>
              </a:ext>
            </a:extLst>
          </p:cNvPr>
          <p:cNvSpPr txBox="1">
            <a:spLocks/>
          </p:cNvSpPr>
          <p:nvPr/>
        </p:nvSpPr>
        <p:spPr>
          <a:xfrm>
            <a:off x="639874" y="1918278"/>
            <a:ext cx="845379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Não encontrei imputação de dados por KNN no WEKA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817CD2-F152-5A4A-067D-247352091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9" y="2769983"/>
            <a:ext cx="102298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Tratando valores faltantes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D3080F59-9DE8-92C6-3EAD-065CC963AF2F}"/>
              </a:ext>
            </a:extLst>
          </p:cNvPr>
          <p:cNvSpPr txBox="1">
            <a:spLocks/>
          </p:cNvSpPr>
          <p:nvPr/>
        </p:nvSpPr>
        <p:spPr>
          <a:xfrm>
            <a:off x="639874" y="1607886"/>
            <a:ext cx="845379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Aplicando o </a:t>
            </a:r>
            <a:r>
              <a:rPr lang="pt-BR" sz="2400" dirty="0" err="1"/>
              <a:t>ReplaceMissingValues</a:t>
            </a:r>
            <a:r>
              <a:rPr lang="pt-BR" sz="2400" dirty="0"/>
              <a:t> do WEKA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10C4BC-ADE8-38EB-73A0-5AD93614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42" y="2562049"/>
            <a:ext cx="5614232" cy="3376510"/>
          </a:xfrm>
          <a:prstGeom prst="rect">
            <a:avLst/>
          </a:prstGeom>
        </p:spPr>
      </p:pic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E957589D-1AAE-684C-DAE9-55FE3AE9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70" y="2562048"/>
            <a:ext cx="5614230" cy="3376509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49C71EA8-6785-D676-D5B0-48CBCFF17DE7}"/>
              </a:ext>
            </a:extLst>
          </p:cNvPr>
          <p:cNvSpPr txBox="1">
            <a:spLocks/>
          </p:cNvSpPr>
          <p:nvPr/>
        </p:nvSpPr>
        <p:spPr>
          <a:xfrm>
            <a:off x="2773732" y="2137316"/>
            <a:ext cx="1030306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Antes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EA2356FC-F044-F0C9-F61D-B13B6BB90707}"/>
              </a:ext>
            </a:extLst>
          </p:cNvPr>
          <p:cNvSpPr txBox="1">
            <a:spLocks/>
          </p:cNvSpPr>
          <p:nvPr/>
        </p:nvSpPr>
        <p:spPr>
          <a:xfrm>
            <a:off x="8392105" y="2137316"/>
            <a:ext cx="116110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408878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17</a:t>
            </a:fld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90B295E-697C-D852-EF5A-4197EE15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99" y="1711486"/>
            <a:ext cx="7105650" cy="4181475"/>
          </a:xfrm>
          <a:prstGeom prst="rect">
            <a:avLst/>
          </a:prstGeom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Limpeza de dados</a:t>
            </a:r>
          </a:p>
        </p:txBody>
      </p:sp>
      <p:sp>
        <p:nvSpPr>
          <p:cNvPr id="19" name="Título 3">
            <a:extLst>
              <a:ext uri="{FF2B5EF4-FFF2-40B4-BE49-F238E27FC236}">
                <a16:creationId xmlns:a16="http://schemas.microsoft.com/office/drawing/2014/main" id="{A29D5110-FB12-CF8B-BA07-DCAFD4DEBCF1}"/>
              </a:ext>
            </a:extLst>
          </p:cNvPr>
          <p:cNvSpPr txBox="1">
            <a:spLocks/>
          </p:cNvSpPr>
          <p:nvPr/>
        </p:nvSpPr>
        <p:spPr>
          <a:xfrm>
            <a:off x="7941578" y="2515736"/>
            <a:ext cx="4012734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Convertido “Sex” </a:t>
            </a:r>
            <a:r>
              <a:rPr lang="pt-BR" sz="1800"/>
              <a:t>para ‘</a:t>
            </a:r>
            <a:r>
              <a:rPr lang="pt-BR" sz="1800" dirty="0" err="1"/>
              <a:t>numeric</a:t>
            </a:r>
            <a:r>
              <a:rPr lang="pt-BR" sz="1800" dirty="0"/>
              <a:t>’</a:t>
            </a:r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ADF0C1C4-A907-1EF7-FB5B-3B01E211F89A}"/>
              </a:ext>
            </a:extLst>
          </p:cNvPr>
          <p:cNvSpPr txBox="1">
            <a:spLocks/>
          </p:cNvSpPr>
          <p:nvPr/>
        </p:nvSpPr>
        <p:spPr>
          <a:xfrm>
            <a:off x="8284478" y="3058661"/>
            <a:ext cx="4012734" cy="5909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0 – Masculino</a:t>
            </a:r>
          </a:p>
          <a:p>
            <a:r>
              <a:rPr lang="pt-BR" sz="1800" dirty="0"/>
              <a:t>1 - Feminino</a:t>
            </a:r>
          </a:p>
        </p:txBody>
      </p:sp>
    </p:spTree>
    <p:extLst>
      <p:ext uri="{BB962C8B-B14F-4D97-AF65-F5344CB8AC3E}">
        <p14:creationId xmlns:p14="http://schemas.microsoft.com/office/powerpoint/2010/main" val="95959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Algoritmo escolhido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11430A-F50F-C40E-9A58-6457FCED814A}"/>
              </a:ext>
            </a:extLst>
          </p:cNvPr>
          <p:cNvSpPr txBox="1">
            <a:spLocks/>
          </p:cNvSpPr>
          <p:nvPr/>
        </p:nvSpPr>
        <p:spPr>
          <a:xfrm>
            <a:off x="444500" y="2884235"/>
            <a:ext cx="724250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J48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019CB446-03B1-FC0C-1071-E352B9C0E133}"/>
              </a:ext>
            </a:extLst>
          </p:cNvPr>
          <p:cNvSpPr txBox="1">
            <a:spLocks/>
          </p:cNvSpPr>
          <p:nvPr/>
        </p:nvSpPr>
        <p:spPr>
          <a:xfrm>
            <a:off x="1168750" y="2884235"/>
            <a:ext cx="1048985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Árvore de Decisão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Fácil interpretação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base contém dados categóricos</a:t>
            </a:r>
          </a:p>
        </p:txBody>
      </p:sp>
    </p:spTree>
    <p:extLst>
      <p:ext uri="{BB962C8B-B14F-4D97-AF65-F5344CB8AC3E}">
        <p14:creationId xmlns:p14="http://schemas.microsoft.com/office/powerpoint/2010/main" val="68575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19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Caso base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486516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train.arff</a:t>
            </a:r>
            <a:r>
              <a:rPr lang="pt-BR" sz="2400" dirty="0"/>
              <a:t> | J48 | Testado com </a:t>
            </a:r>
            <a:r>
              <a:rPr lang="pt-BR" sz="2400" dirty="0" err="1"/>
              <a:t>test.arff</a:t>
            </a:r>
            <a:endParaRPr lang="pt-BR" sz="24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0" y="2557548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87,4%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88" y="3055362"/>
            <a:ext cx="442111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18%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6405DD39-C670-01A5-FFA8-0D1FCF83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3453"/>
              </p:ext>
            </p:extLst>
          </p:nvPr>
        </p:nvGraphicFramePr>
        <p:xfrm>
          <a:off x="7766575" y="2843780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1" name="Título 3">
            <a:extLst>
              <a:ext uri="{FF2B5EF4-FFF2-40B4-BE49-F238E27FC236}">
                <a16:creationId xmlns:a16="http://schemas.microsoft.com/office/drawing/2014/main" id="{5BB71C2E-2E0C-0ED6-86A0-393B67B6ADCE}"/>
              </a:ext>
            </a:extLst>
          </p:cNvPr>
          <p:cNvSpPr txBox="1">
            <a:spLocks/>
          </p:cNvSpPr>
          <p:nvPr/>
        </p:nvSpPr>
        <p:spPr>
          <a:xfrm>
            <a:off x="7707852" y="2557548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</p:spTree>
    <p:extLst>
      <p:ext uri="{BB962C8B-B14F-4D97-AF65-F5344CB8AC3E}">
        <p14:creationId xmlns:p14="http://schemas.microsoft.com/office/powerpoint/2010/main" val="274019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98" y="1226890"/>
            <a:ext cx="3328836" cy="859055"/>
          </a:xfrm>
        </p:spPr>
        <p:txBody>
          <a:bodyPr rtlCol="0"/>
          <a:lstStyle/>
          <a:p>
            <a:pPr rtl="0"/>
            <a:r>
              <a:rPr lang="pt-BR" dirty="0"/>
              <a:t>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737" y="2389184"/>
            <a:ext cx="6803136" cy="3241926"/>
          </a:xfrm>
        </p:spPr>
        <p:txBody>
          <a:bodyPr rtlCol="0">
            <a:norm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Base de Dados escolhida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Sobre o Titanic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Sobre a Base de Dados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Limpeza de Dados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Algoritmo Escolhido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Considerações Finais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2400" dirty="0"/>
              <a:t>Referências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20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Caso base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486516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train.arff</a:t>
            </a:r>
            <a:r>
              <a:rPr lang="pt-BR" sz="2400" dirty="0"/>
              <a:t> | J48 | Testado com </a:t>
            </a:r>
            <a:r>
              <a:rPr lang="pt-BR" sz="2400" dirty="0" err="1"/>
              <a:t>test.arff</a:t>
            </a:r>
            <a:endParaRPr lang="pt-BR" sz="24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0" y="2788471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87,4%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DE9FF688-9FA2-9750-0678-738AF8416D73}"/>
              </a:ext>
            </a:extLst>
          </p:cNvPr>
          <p:cNvSpPr txBox="1">
            <a:spLocks/>
          </p:cNvSpPr>
          <p:nvPr/>
        </p:nvSpPr>
        <p:spPr>
          <a:xfrm>
            <a:off x="528389" y="3286285"/>
            <a:ext cx="442111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Verdadeiros Positivos: 87,3%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89" y="3784099"/>
            <a:ext cx="442111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18%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528389" y="5918847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F0477C-0C2B-0D22-6AA2-40F19C11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21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Removendo o atributo ‘</a:t>
            </a:r>
            <a:r>
              <a:rPr lang="pt-BR" dirty="0" err="1"/>
              <a:t>Embarked</a:t>
            </a:r>
            <a:r>
              <a:rPr lang="pt-BR" dirty="0"/>
              <a:t>’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1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95,1%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90" y="2914628"/>
            <a:ext cx="319632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4,6%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D9825-DBCD-8911-52BB-F2B68DDB59C8}"/>
              </a:ext>
            </a:extLst>
          </p:cNvPr>
          <p:cNvSpPr/>
          <p:nvPr/>
        </p:nvSpPr>
        <p:spPr>
          <a:xfrm>
            <a:off x="5697361" y="1538323"/>
            <a:ext cx="45720" cy="457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Tabela 10">
            <a:extLst>
              <a:ext uri="{FF2B5EF4-FFF2-40B4-BE49-F238E27FC236}">
                <a16:creationId xmlns:a16="http://schemas.microsoft.com/office/drawing/2014/main" id="{6F2EED59-4B41-3426-2E86-A555C237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5436"/>
              </p:ext>
            </p:extLst>
          </p:nvPr>
        </p:nvGraphicFramePr>
        <p:xfrm>
          <a:off x="587114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3" name="Título 3">
            <a:extLst>
              <a:ext uri="{FF2B5EF4-FFF2-40B4-BE49-F238E27FC236}">
                <a16:creationId xmlns:a16="http://schemas.microsoft.com/office/drawing/2014/main" id="{C4DFD590-2527-4474-FA86-49EA00756C28}"/>
              </a:ext>
            </a:extLst>
          </p:cNvPr>
          <p:cNvSpPr txBox="1">
            <a:spLocks/>
          </p:cNvSpPr>
          <p:nvPr/>
        </p:nvSpPr>
        <p:spPr>
          <a:xfrm>
            <a:off x="528391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0B7EA8C-5A27-0756-E3BF-96B277F600DE}"/>
              </a:ext>
            </a:extLst>
          </p:cNvPr>
          <p:cNvSpPr txBox="1">
            <a:spLocks/>
          </p:cNvSpPr>
          <p:nvPr/>
        </p:nvSpPr>
        <p:spPr>
          <a:xfrm>
            <a:off x="6158760" y="2404751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81,93%</a:t>
            </a:r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B33FB396-2FF3-FB8A-D657-EDCB911DBCF1}"/>
              </a:ext>
            </a:extLst>
          </p:cNvPr>
          <p:cNvSpPr txBox="1">
            <a:spLocks/>
          </p:cNvSpPr>
          <p:nvPr/>
        </p:nvSpPr>
        <p:spPr>
          <a:xfrm>
            <a:off x="6158758" y="2902565"/>
            <a:ext cx="347960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22,3%</a:t>
            </a:r>
          </a:p>
        </p:txBody>
      </p:sp>
      <p:graphicFrame>
        <p:nvGraphicFramePr>
          <p:cNvPr id="24" name="Tabela 10">
            <a:extLst>
              <a:ext uri="{FF2B5EF4-FFF2-40B4-BE49-F238E27FC236}">
                <a16:creationId xmlns:a16="http://schemas.microsoft.com/office/drawing/2014/main" id="{D68A43FE-2B46-BCA6-4292-2AAF2549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82209"/>
              </p:ext>
            </p:extLst>
          </p:nvPr>
        </p:nvGraphicFramePr>
        <p:xfrm>
          <a:off x="6217483" y="3985901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25" name="Título 3">
            <a:extLst>
              <a:ext uri="{FF2B5EF4-FFF2-40B4-BE49-F238E27FC236}">
                <a16:creationId xmlns:a16="http://schemas.microsoft.com/office/drawing/2014/main" id="{17EE65B0-7B9E-42AD-86B3-C6758C3CD2BA}"/>
              </a:ext>
            </a:extLst>
          </p:cNvPr>
          <p:cNvSpPr txBox="1">
            <a:spLocks/>
          </p:cNvSpPr>
          <p:nvPr/>
        </p:nvSpPr>
        <p:spPr>
          <a:xfrm>
            <a:off x="6158760" y="3699669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6" name="Título 3">
            <a:extLst>
              <a:ext uri="{FF2B5EF4-FFF2-40B4-BE49-F238E27FC236}">
                <a16:creationId xmlns:a16="http://schemas.microsoft.com/office/drawing/2014/main" id="{A95E7C8A-D82F-C087-E2E1-D6C4E862532C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894782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test.arff</a:t>
            </a:r>
            <a:endParaRPr lang="pt-BR" sz="1400" dirty="0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185B8BF-042E-D92F-33DF-A2283174B9B5}"/>
              </a:ext>
            </a:extLst>
          </p:cNvPr>
          <p:cNvSpPr txBox="1">
            <a:spLocks/>
          </p:cNvSpPr>
          <p:nvPr/>
        </p:nvSpPr>
        <p:spPr>
          <a:xfrm>
            <a:off x="6172084" y="1550386"/>
            <a:ext cx="5486516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cross-validation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2642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22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Removendo o atributo ‘</a:t>
            </a:r>
            <a:r>
              <a:rPr lang="pt-BR" dirty="0" err="1"/>
              <a:t>Embarked</a:t>
            </a:r>
            <a:r>
              <a:rPr lang="pt-BR" dirty="0"/>
              <a:t>’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48651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train.arff</a:t>
            </a:r>
            <a:r>
              <a:rPr lang="pt-BR" sz="2000" dirty="0"/>
              <a:t> | J48 | Testado com </a:t>
            </a:r>
            <a:r>
              <a:rPr lang="pt-BR" sz="2000" dirty="0" err="1"/>
              <a:t>test.arff</a:t>
            </a:r>
            <a:endParaRPr lang="pt-BR" sz="20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1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95,1%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90" y="2914628"/>
            <a:ext cx="319632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4,6%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D9825-DBCD-8911-52BB-F2B68DDB59C8}"/>
              </a:ext>
            </a:extLst>
          </p:cNvPr>
          <p:cNvSpPr/>
          <p:nvPr/>
        </p:nvSpPr>
        <p:spPr>
          <a:xfrm>
            <a:off x="5723110" y="1550386"/>
            <a:ext cx="45720" cy="457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61A5DA48-AB32-8EE4-65D9-6A91C6A68C06}"/>
              </a:ext>
            </a:extLst>
          </p:cNvPr>
          <p:cNvSpPr txBox="1">
            <a:spLocks/>
          </p:cNvSpPr>
          <p:nvPr/>
        </p:nvSpPr>
        <p:spPr>
          <a:xfrm>
            <a:off x="6184508" y="1550386"/>
            <a:ext cx="548651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/>
              <a:t>train.arff</a:t>
            </a:r>
            <a:r>
              <a:rPr lang="pt-BR" sz="2000" dirty="0"/>
              <a:t> | J48 | Testado com </a:t>
            </a:r>
            <a:r>
              <a:rPr lang="pt-BR" sz="2000" dirty="0" err="1"/>
              <a:t>cross-validation</a:t>
            </a:r>
            <a:endParaRPr lang="pt-BR" sz="2000" dirty="0"/>
          </a:p>
        </p:txBody>
      </p:sp>
      <p:graphicFrame>
        <p:nvGraphicFramePr>
          <p:cNvPr id="12" name="Tabela 10">
            <a:extLst>
              <a:ext uri="{FF2B5EF4-FFF2-40B4-BE49-F238E27FC236}">
                <a16:creationId xmlns:a16="http://schemas.microsoft.com/office/drawing/2014/main" id="{6F2EED59-4B41-3426-2E86-A555C237A719}"/>
              </a:ext>
            </a:extLst>
          </p:cNvPr>
          <p:cNvGraphicFramePr>
            <a:graphicFrameLocks noGrp="1"/>
          </p:cNvGraphicFramePr>
          <p:nvPr/>
        </p:nvGraphicFramePr>
        <p:xfrm>
          <a:off x="587114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3" name="Título 3">
            <a:extLst>
              <a:ext uri="{FF2B5EF4-FFF2-40B4-BE49-F238E27FC236}">
                <a16:creationId xmlns:a16="http://schemas.microsoft.com/office/drawing/2014/main" id="{C4DFD590-2527-4474-FA86-49EA00756C28}"/>
              </a:ext>
            </a:extLst>
          </p:cNvPr>
          <p:cNvSpPr txBox="1">
            <a:spLocks/>
          </p:cNvSpPr>
          <p:nvPr/>
        </p:nvSpPr>
        <p:spPr>
          <a:xfrm>
            <a:off x="528391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0B7EA8C-5A27-0756-E3BF-96B277F600DE}"/>
              </a:ext>
            </a:extLst>
          </p:cNvPr>
          <p:cNvSpPr txBox="1">
            <a:spLocks/>
          </p:cNvSpPr>
          <p:nvPr/>
        </p:nvSpPr>
        <p:spPr>
          <a:xfrm>
            <a:off x="6184509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81,93%</a:t>
            </a:r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B33FB396-2FF3-FB8A-D657-EDCB911DBCF1}"/>
              </a:ext>
            </a:extLst>
          </p:cNvPr>
          <p:cNvSpPr txBox="1">
            <a:spLocks/>
          </p:cNvSpPr>
          <p:nvPr/>
        </p:nvSpPr>
        <p:spPr>
          <a:xfrm>
            <a:off x="6184507" y="2914628"/>
            <a:ext cx="347960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22,3%</a:t>
            </a:r>
          </a:p>
        </p:txBody>
      </p:sp>
      <p:graphicFrame>
        <p:nvGraphicFramePr>
          <p:cNvPr id="24" name="Tabela 10">
            <a:extLst>
              <a:ext uri="{FF2B5EF4-FFF2-40B4-BE49-F238E27FC236}">
                <a16:creationId xmlns:a16="http://schemas.microsoft.com/office/drawing/2014/main" id="{D68A43FE-2B46-BCA6-4292-2AAF25492C74}"/>
              </a:ext>
            </a:extLst>
          </p:cNvPr>
          <p:cNvGraphicFramePr>
            <a:graphicFrameLocks noGrp="1"/>
          </p:cNvGraphicFramePr>
          <p:nvPr/>
        </p:nvGraphicFramePr>
        <p:xfrm>
          <a:off x="6243232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25" name="Título 3">
            <a:extLst>
              <a:ext uri="{FF2B5EF4-FFF2-40B4-BE49-F238E27FC236}">
                <a16:creationId xmlns:a16="http://schemas.microsoft.com/office/drawing/2014/main" id="{17EE65B0-7B9E-42AD-86B3-C6758C3CD2BA}"/>
              </a:ext>
            </a:extLst>
          </p:cNvPr>
          <p:cNvSpPr txBox="1">
            <a:spLocks/>
          </p:cNvSpPr>
          <p:nvPr/>
        </p:nvSpPr>
        <p:spPr>
          <a:xfrm>
            <a:off x="6184509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A77D67-E015-BC10-DA40-B70C8BC5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8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23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Testando com apenas 4 atributos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894782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test.arff</a:t>
            </a:r>
            <a:endParaRPr lang="pt-BR" sz="14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1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93,3%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89" y="2914628"/>
            <a:ext cx="370676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10,9%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D9825-DBCD-8911-52BB-F2B68DDB59C8}"/>
              </a:ext>
            </a:extLst>
          </p:cNvPr>
          <p:cNvSpPr/>
          <p:nvPr/>
        </p:nvSpPr>
        <p:spPr>
          <a:xfrm>
            <a:off x="5577044" y="1550386"/>
            <a:ext cx="45720" cy="457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61A5DA48-AB32-8EE4-65D9-6A91C6A68C06}"/>
              </a:ext>
            </a:extLst>
          </p:cNvPr>
          <p:cNvSpPr txBox="1">
            <a:spLocks/>
          </p:cNvSpPr>
          <p:nvPr/>
        </p:nvSpPr>
        <p:spPr>
          <a:xfrm>
            <a:off x="6038442" y="1550386"/>
            <a:ext cx="5486516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cross-validation</a:t>
            </a:r>
            <a:endParaRPr lang="pt-BR" sz="1400" dirty="0"/>
          </a:p>
        </p:txBody>
      </p:sp>
      <p:graphicFrame>
        <p:nvGraphicFramePr>
          <p:cNvPr id="12" name="Tabela 10">
            <a:extLst>
              <a:ext uri="{FF2B5EF4-FFF2-40B4-BE49-F238E27FC236}">
                <a16:creationId xmlns:a16="http://schemas.microsoft.com/office/drawing/2014/main" id="{6F2EED59-4B41-3426-2E86-A555C237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12407"/>
              </p:ext>
            </p:extLst>
          </p:nvPr>
        </p:nvGraphicFramePr>
        <p:xfrm>
          <a:off x="587114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3" name="Título 3">
            <a:extLst>
              <a:ext uri="{FF2B5EF4-FFF2-40B4-BE49-F238E27FC236}">
                <a16:creationId xmlns:a16="http://schemas.microsoft.com/office/drawing/2014/main" id="{C4DFD590-2527-4474-FA86-49EA00756C28}"/>
              </a:ext>
            </a:extLst>
          </p:cNvPr>
          <p:cNvSpPr txBox="1">
            <a:spLocks/>
          </p:cNvSpPr>
          <p:nvPr/>
        </p:nvSpPr>
        <p:spPr>
          <a:xfrm>
            <a:off x="528391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0B7EA8C-5A27-0756-E3BF-96B277F600DE}"/>
              </a:ext>
            </a:extLst>
          </p:cNvPr>
          <p:cNvSpPr txBox="1">
            <a:spLocks/>
          </p:cNvSpPr>
          <p:nvPr/>
        </p:nvSpPr>
        <p:spPr>
          <a:xfrm>
            <a:off x="6038443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79,1%</a:t>
            </a:r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B33FB396-2FF3-FB8A-D657-EDCB911DBCF1}"/>
              </a:ext>
            </a:extLst>
          </p:cNvPr>
          <p:cNvSpPr txBox="1">
            <a:spLocks/>
          </p:cNvSpPr>
          <p:nvPr/>
        </p:nvSpPr>
        <p:spPr>
          <a:xfrm>
            <a:off x="6038441" y="2914628"/>
            <a:ext cx="347960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25%</a:t>
            </a:r>
          </a:p>
        </p:txBody>
      </p:sp>
      <p:graphicFrame>
        <p:nvGraphicFramePr>
          <p:cNvPr id="24" name="Tabela 10">
            <a:extLst>
              <a:ext uri="{FF2B5EF4-FFF2-40B4-BE49-F238E27FC236}">
                <a16:creationId xmlns:a16="http://schemas.microsoft.com/office/drawing/2014/main" id="{D68A43FE-2B46-BCA6-4292-2AAF2549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07219"/>
              </p:ext>
            </p:extLst>
          </p:nvPr>
        </p:nvGraphicFramePr>
        <p:xfrm>
          <a:off x="6097166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25" name="Título 3">
            <a:extLst>
              <a:ext uri="{FF2B5EF4-FFF2-40B4-BE49-F238E27FC236}">
                <a16:creationId xmlns:a16="http://schemas.microsoft.com/office/drawing/2014/main" id="{17EE65B0-7B9E-42AD-86B3-C6758C3CD2BA}"/>
              </a:ext>
            </a:extLst>
          </p:cNvPr>
          <p:cNvSpPr txBox="1">
            <a:spLocks/>
          </p:cNvSpPr>
          <p:nvPr/>
        </p:nvSpPr>
        <p:spPr>
          <a:xfrm>
            <a:off x="6038443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</p:spTree>
    <p:extLst>
      <p:ext uri="{BB962C8B-B14F-4D97-AF65-F5344CB8AC3E}">
        <p14:creationId xmlns:p14="http://schemas.microsoft.com/office/powerpoint/2010/main" val="157635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24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Testando com apenas 4 atributos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894782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test.arff</a:t>
            </a:r>
            <a:endParaRPr lang="pt-BR" sz="14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1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93,3%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89" y="2914628"/>
            <a:ext cx="370676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10,9%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D9825-DBCD-8911-52BB-F2B68DDB59C8}"/>
              </a:ext>
            </a:extLst>
          </p:cNvPr>
          <p:cNvSpPr/>
          <p:nvPr/>
        </p:nvSpPr>
        <p:spPr>
          <a:xfrm>
            <a:off x="5577044" y="1550386"/>
            <a:ext cx="45720" cy="457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61A5DA48-AB32-8EE4-65D9-6A91C6A68C06}"/>
              </a:ext>
            </a:extLst>
          </p:cNvPr>
          <p:cNvSpPr txBox="1">
            <a:spLocks/>
          </p:cNvSpPr>
          <p:nvPr/>
        </p:nvSpPr>
        <p:spPr>
          <a:xfrm>
            <a:off x="6038442" y="1550386"/>
            <a:ext cx="5486516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cross-validation</a:t>
            </a:r>
            <a:endParaRPr lang="pt-BR" sz="1400" dirty="0"/>
          </a:p>
        </p:txBody>
      </p:sp>
      <p:graphicFrame>
        <p:nvGraphicFramePr>
          <p:cNvPr id="12" name="Tabela 10">
            <a:extLst>
              <a:ext uri="{FF2B5EF4-FFF2-40B4-BE49-F238E27FC236}">
                <a16:creationId xmlns:a16="http://schemas.microsoft.com/office/drawing/2014/main" id="{6F2EED59-4B41-3426-2E86-A555C237A719}"/>
              </a:ext>
            </a:extLst>
          </p:cNvPr>
          <p:cNvGraphicFramePr>
            <a:graphicFrameLocks noGrp="1"/>
          </p:cNvGraphicFramePr>
          <p:nvPr/>
        </p:nvGraphicFramePr>
        <p:xfrm>
          <a:off x="587114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3" name="Título 3">
            <a:extLst>
              <a:ext uri="{FF2B5EF4-FFF2-40B4-BE49-F238E27FC236}">
                <a16:creationId xmlns:a16="http://schemas.microsoft.com/office/drawing/2014/main" id="{C4DFD590-2527-4474-FA86-49EA00756C28}"/>
              </a:ext>
            </a:extLst>
          </p:cNvPr>
          <p:cNvSpPr txBox="1">
            <a:spLocks/>
          </p:cNvSpPr>
          <p:nvPr/>
        </p:nvSpPr>
        <p:spPr>
          <a:xfrm>
            <a:off x="528391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0B7EA8C-5A27-0756-E3BF-96B277F600DE}"/>
              </a:ext>
            </a:extLst>
          </p:cNvPr>
          <p:cNvSpPr txBox="1">
            <a:spLocks/>
          </p:cNvSpPr>
          <p:nvPr/>
        </p:nvSpPr>
        <p:spPr>
          <a:xfrm>
            <a:off x="6038443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79,1%</a:t>
            </a:r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B33FB396-2FF3-FB8A-D657-EDCB911DBCF1}"/>
              </a:ext>
            </a:extLst>
          </p:cNvPr>
          <p:cNvSpPr txBox="1">
            <a:spLocks/>
          </p:cNvSpPr>
          <p:nvPr/>
        </p:nvSpPr>
        <p:spPr>
          <a:xfrm>
            <a:off x="6038441" y="2914628"/>
            <a:ext cx="347960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25%</a:t>
            </a:r>
          </a:p>
        </p:txBody>
      </p:sp>
      <p:graphicFrame>
        <p:nvGraphicFramePr>
          <p:cNvPr id="24" name="Tabela 10">
            <a:extLst>
              <a:ext uri="{FF2B5EF4-FFF2-40B4-BE49-F238E27FC236}">
                <a16:creationId xmlns:a16="http://schemas.microsoft.com/office/drawing/2014/main" id="{D68A43FE-2B46-BCA6-4292-2AAF25492C74}"/>
              </a:ext>
            </a:extLst>
          </p:cNvPr>
          <p:cNvGraphicFramePr>
            <a:graphicFrameLocks noGrp="1"/>
          </p:cNvGraphicFramePr>
          <p:nvPr/>
        </p:nvGraphicFramePr>
        <p:xfrm>
          <a:off x="6097166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25" name="Título 3">
            <a:extLst>
              <a:ext uri="{FF2B5EF4-FFF2-40B4-BE49-F238E27FC236}">
                <a16:creationId xmlns:a16="http://schemas.microsoft.com/office/drawing/2014/main" id="{17EE65B0-7B9E-42AD-86B3-C6758C3CD2BA}"/>
              </a:ext>
            </a:extLst>
          </p:cNvPr>
          <p:cNvSpPr txBox="1">
            <a:spLocks/>
          </p:cNvSpPr>
          <p:nvPr/>
        </p:nvSpPr>
        <p:spPr>
          <a:xfrm>
            <a:off x="6038443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1F76BE6A-ADC4-3E01-5A0F-1D64B37D3598}"/>
              </a:ext>
            </a:extLst>
          </p:cNvPr>
          <p:cNvSpPr txBox="1">
            <a:spLocks/>
          </p:cNvSpPr>
          <p:nvPr/>
        </p:nvSpPr>
        <p:spPr>
          <a:xfrm>
            <a:off x="8781700" y="542925"/>
            <a:ext cx="3368416" cy="4801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Possível </a:t>
            </a:r>
            <a:r>
              <a:rPr lang="pt-BR" sz="2800" dirty="0" err="1"/>
              <a:t>overfitting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4570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25</a:t>
            </a:fld>
            <a:endParaRPr lang="pt-BR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CFD8E5E9-6E3A-6DCA-D1D0-A31A006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rtlCol="0"/>
          <a:lstStyle/>
          <a:p>
            <a:pPr rtl="0"/>
            <a:r>
              <a:rPr lang="pt-BR" dirty="0"/>
              <a:t>Testando com apenas 4 atributos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BA33E6AE-0D73-8CB0-E3D2-573EB48F0BC6}"/>
              </a:ext>
            </a:extLst>
          </p:cNvPr>
          <p:cNvSpPr txBox="1">
            <a:spLocks/>
          </p:cNvSpPr>
          <p:nvPr/>
        </p:nvSpPr>
        <p:spPr>
          <a:xfrm>
            <a:off x="528390" y="1550386"/>
            <a:ext cx="5894782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test_minus_embarked.arff</a:t>
            </a:r>
            <a:endParaRPr lang="pt-BR" sz="1400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39B628A-BD2C-8C7E-3924-1E33AFDA3DE6}"/>
              </a:ext>
            </a:extLst>
          </p:cNvPr>
          <p:cNvSpPr txBox="1">
            <a:spLocks/>
          </p:cNvSpPr>
          <p:nvPr/>
        </p:nvSpPr>
        <p:spPr>
          <a:xfrm>
            <a:off x="528391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95,1%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EAEEFED1-D606-9AFD-FC8B-6D6BC99E1DE5}"/>
              </a:ext>
            </a:extLst>
          </p:cNvPr>
          <p:cNvSpPr txBox="1">
            <a:spLocks/>
          </p:cNvSpPr>
          <p:nvPr/>
        </p:nvSpPr>
        <p:spPr>
          <a:xfrm>
            <a:off x="528390" y="2914628"/>
            <a:ext cx="319632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4,6%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77D75C49-4C25-2B89-E884-3D8CE557B667}"/>
              </a:ext>
            </a:extLst>
          </p:cNvPr>
          <p:cNvSpPr txBox="1">
            <a:spLocks/>
          </p:cNvSpPr>
          <p:nvPr/>
        </p:nvSpPr>
        <p:spPr>
          <a:xfrm>
            <a:off x="0" y="6571768"/>
            <a:ext cx="423515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*valores em média ponderada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D9825-DBCD-8911-52BB-F2B68DDB59C8}"/>
              </a:ext>
            </a:extLst>
          </p:cNvPr>
          <p:cNvSpPr/>
          <p:nvPr/>
        </p:nvSpPr>
        <p:spPr>
          <a:xfrm>
            <a:off x="6575334" y="1550386"/>
            <a:ext cx="45720" cy="4573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61A5DA48-AB32-8EE4-65D9-6A91C6A68C06}"/>
              </a:ext>
            </a:extLst>
          </p:cNvPr>
          <p:cNvSpPr txBox="1">
            <a:spLocks/>
          </p:cNvSpPr>
          <p:nvPr/>
        </p:nvSpPr>
        <p:spPr>
          <a:xfrm>
            <a:off x="7036732" y="1550386"/>
            <a:ext cx="5486516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train_minus_embarked.arff</a:t>
            </a:r>
            <a:r>
              <a:rPr lang="pt-BR" sz="1400" dirty="0"/>
              <a:t> | J48 | Testado com </a:t>
            </a:r>
            <a:r>
              <a:rPr lang="pt-BR" sz="1400" dirty="0" err="1"/>
              <a:t>cross-validation</a:t>
            </a:r>
            <a:endParaRPr lang="pt-BR" sz="1400" dirty="0"/>
          </a:p>
        </p:txBody>
      </p:sp>
      <p:graphicFrame>
        <p:nvGraphicFramePr>
          <p:cNvPr id="12" name="Tabela 10">
            <a:extLst>
              <a:ext uri="{FF2B5EF4-FFF2-40B4-BE49-F238E27FC236}">
                <a16:creationId xmlns:a16="http://schemas.microsoft.com/office/drawing/2014/main" id="{6F2EED59-4B41-3426-2E86-A555C237A719}"/>
              </a:ext>
            </a:extLst>
          </p:cNvPr>
          <p:cNvGraphicFramePr>
            <a:graphicFrameLocks noGrp="1"/>
          </p:cNvGraphicFramePr>
          <p:nvPr/>
        </p:nvGraphicFramePr>
        <p:xfrm>
          <a:off x="587114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13" name="Título 3">
            <a:extLst>
              <a:ext uri="{FF2B5EF4-FFF2-40B4-BE49-F238E27FC236}">
                <a16:creationId xmlns:a16="http://schemas.microsoft.com/office/drawing/2014/main" id="{C4DFD590-2527-4474-FA86-49EA00756C28}"/>
              </a:ext>
            </a:extLst>
          </p:cNvPr>
          <p:cNvSpPr txBox="1">
            <a:spLocks/>
          </p:cNvSpPr>
          <p:nvPr/>
        </p:nvSpPr>
        <p:spPr>
          <a:xfrm>
            <a:off x="528391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0B7EA8C-5A27-0756-E3BF-96B277F600DE}"/>
              </a:ext>
            </a:extLst>
          </p:cNvPr>
          <p:cNvSpPr txBox="1">
            <a:spLocks/>
          </p:cNvSpPr>
          <p:nvPr/>
        </p:nvSpPr>
        <p:spPr>
          <a:xfrm>
            <a:off x="7036733" y="2416814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Precisão: 81,93%</a:t>
            </a:r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B33FB396-2FF3-FB8A-D657-EDCB911DBCF1}"/>
              </a:ext>
            </a:extLst>
          </p:cNvPr>
          <p:cNvSpPr txBox="1">
            <a:spLocks/>
          </p:cNvSpPr>
          <p:nvPr/>
        </p:nvSpPr>
        <p:spPr>
          <a:xfrm>
            <a:off x="7036731" y="2914628"/>
            <a:ext cx="3479609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Falsos Positivos: 22,3%</a:t>
            </a:r>
          </a:p>
        </p:txBody>
      </p:sp>
      <p:graphicFrame>
        <p:nvGraphicFramePr>
          <p:cNvPr id="24" name="Tabela 10">
            <a:extLst>
              <a:ext uri="{FF2B5EF4-FFF2-40B4-BE49-F238E27FC236}">
                <a16:creationId xmlns:a16="http://schemas.microsoft.com/office/drawing/2014/main" id="{D68A43FE-2B46-BCA6-4292-2AAF25492C74}"/>
              </a:ext>
            </a:extLst>
          </p:cNvPr>
          <p:cNvGraphicFramePr>
            <a:graphicFrameLocks noGrp="1"/>
          </p:cNvGraphicFramePr>
          <p:nvPr/>
        </p:nvGraphicFramePr>
        <p:xfrm>
          <a:off x="7095456" y="3997964"/>
          <a:ext cx="2743668" cy="188063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80068">
                  <a:extLst>
                    <a:ext uri="{9D8B030D-6E8A-4147-A177-3AD203B41FA5}">
                      <a16:colId xmlns:a16="http://schemas.microsoft.com/office/drawing/2014/main" val="740144322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511772906"/>
                    </a:ext>
                  </a:extLst>
                </a:gridCol>
              </a:tblGrid>
              <a:tr h="70037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Pereceu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Sobreviveu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13520"/>
                  </a:ext>
                </a:extLst>
              </a:tr>
              <a:tr h="61710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489617"/>
                  </a:ext>
                </a:extLst>
              </a:tr>
              <a:tr h="56315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88218"/>
                  </a:ext>
                </a:extLst>
              </a:tr>
            </a:tbl>
          </a:graphicData>
        </a:graphic>
      </p:graphicFrame>
      <p:sp>
        <p:nvSpPr>
          <p:cNvPr id="25" name="Título 3">
            <a:extLst>
              <a:ext uri="{FF2B5EF4-FFF2-40B4-BE49-F238E27FC236}">
                <a16:creationId xmlns:a16="http://schemas.microsoft.com/office/drawing/2014/main" id="{17EE65B0-7B9E-42AD-86B3-C6758C3CD2BA}"/>
              </a:ext>
            </a:extLst>
          </p:cNvPr>
          <p:cNvSpPr txBox="1">
            <a:spLocks/>
          </p:cNvSpPr>
          <p:nvPr/>
        </p:nvSpPr>
        <p:spPr>
          <a:xfrm>
            <a:off x="7036733" y="3711732"/>
            <a:ext cx="3011764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Matriz de Confusão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F98B7E-F5C5-A4BF-005E-0C6FF437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Comparando com a realidade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26</a:t>
            </a:fld>
            <a:endParaRPr lang="pt-BR"/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ABF77064-CB35-6817-6758-DCD35F024C44}"/>
              </a:ext>
            </a:extLst>
          </p:cNvPr>
          <p:cNvSpPr txBox="1">
            <a:spLocks/>
          </p:cNvSpPr>
          <p:nvPr/>
        </p:nvSpPr>
        <p:spPr>
          <a:xfrm>
            <a:off x="444501" y="2491413"/>
            <a:ext cx="3011764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Birkenhead</a:t>
            </a:r>
            <a:r>
              <a:rPr lang="pt-BR" sz="2400" dirty="0"/>
              <a:t> </a:t>
            </a:r>
            <a:r>
              <a:rPr lang="pt-BR" sz="2400" dirty="0" err="1"/>
              <a:t>Drill</a:t>
            </a:r>
            <a:endParaRPr lang="pt-BR" sz="2400" dirty="0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BDCD3408-2D2E-0228-7CF8-8F0D4C6B688D}"/>
              </a:ext>
            </a:extLst>
          </p:cNvPr>
          <p:cNvSpPr txBox="1">
            <a:spLocks/>
          </p:cNvSpPr>
          <p:nvPr/>
        </p:nvSpPr>
        <p:spPr>
          <a:xfrm>
            <a:off x="1209296" y="2916145"/>
            <a:ext cx="4453271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“Mulheres e crianças primeiro”</a:t>
            </a:r>
          </a:p>
        </p:txBody>
      </p:sp>
      <p:sp>
        <p:nvSpPr>
          <p:cNvPr id="16" name="Título 3">
            <a:extLst>
              <a:ext uri="{FF2B5EF4-FFF2-40B4-BE49-F238E27FC236}">
                <a16:creationId xmlns:a16="http://schemas.microsoft.com/office/drawing/2014/main" id="{3EE3470A-0D5B-1172-7D87-D071DC302252}"/>
              </a:ext>
            </a:extLst>
          </p:cNvPr>
          <p:cNvSpPr txBox="1">
            <a:spLocks/>
          </p:cNvSpPr>
          <p:nvPr/>
        </p:nvSpPr>
        <p:spPr>
          <a:xfrm>
            <a:off x="444501" y="3439594"/>
            <a:ext cx="5218066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72% das mulheres sobreviveram</a:t>
            </a:r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37F7D262-16DC-A336-A620-30A95B39E203}"/>
              </a:ext>
            </a:extLst>
          </p:cNvPr>
          <p:cNvSpPr txBox="1">
            <a:spLocks/>
          </p:cNvSpPr>
          <p:nvPr/>
        </p:nvSpPr>
        <p:spPr>
          <a:xfrm>
            <a:off x="444501" y="3963043"/>
            <a:ext cx="5218066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50% das crianças sobreviveram</a:t>
            </a:r>
          </a:p>
        </p:txBody>
      </p:sp>
      <p:sp>
        <p:nvSpPr>
          <p:cNvPr id="18" name="Título 3">
            <a:extLst>
              <a:ext uri="{FF2B5EF4-FFF2-40B4-BE49-F238E27FC236}">
                <a16:creationId xmlns:a16="http://schemas.microsoft.com/office/drawing/2014/main" id="{E55F8111-AA8D-C191-7046-168808056EE6}"/>
              </a:ext>
            </a:extLst>
          </p:cNvPr>
          <p:cNvSpPr txBox="1">
            <a:spLocks/>
          </p:cNvSpPr>
          <p:nvPr/>
        </p:nvSpPr>
        <p:spPr>
          <a:xfrm>
            <a:off x="444500" y="4477386"/>
            <a:ext cx="5855631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Apenas 16% dos homens sobreviveram</a:t>
            </a:r>
          </a:p>
        </p:txBody>
      </p:sp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Dificuldades encontradas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27</a:t>
            </a:fld>
            <a:endParaRPr lang="pt-BR"/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ABF77064-CB35-6817-6758-DCD35F024C44}"/>
              </a:ext>
            </a:extLst>
          </p:cNvPr>
          <p:cNvSpPr txBox="1">
            <a:spLocks/>
          </p:cNvSpPr>
          <p:nvPr/>
        </p:nvSpPr>
        <p:spPr>
          <a:xfrm>
            <a:off x="444501" y="3240786"/>
            <a:ext cx="8707888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Não conhecer as implementações dos algoritmos no WEKA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448295E8-6826-78A1-51EE-7BF5F7E65D46}"/>
              </a:ext>
            </a:extLst>
          </p:cNvPr>
          <p:cNvSpPr txBox="1">
            <a:spLocks/>
          </p:cNvSpPr>
          <p:nvPr/>
        </p:nvSpPr>
        <p:spPr>
          <a:xfrm>
            <a:off x="444500" y="3809040"/>
            <a:ext cx="1134203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Não conseguir realizar a imputação de dados da forma que gostaria no WEKA</a:t>
            </a:r>
          </a:p>
        </p:txBody>
      </p:sp>
    </p:spTree>
    <p:extLst>
      <p:ext uri="{BB962C8B-B14F-4D97-AF65-F5344CB8AC3E}">
        <p14:creationId xmlns:p14="http://schemas.microsoft.com/office/powerpoint/2010/main" val="327248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Considerações finais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28</a:t>
            </a:fld>
            <a:endParaRPr lang="pt-BR"/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ABF77064-CB35-6817-6758-DCD35F024C44}"/>
              </a:ext>
            </a:extLst>
          </p:cNvPr>
          <p:cNvSpPr txBox="1">
            <a:spLocks/>
          </p:cNvSpPr>
          <p:nvPr/>
        </p:nvSpPr>
        <p:spPr>
          <a:xfrm>
            <a:off x="444500" y="2884235"/>
            <a:ext cx="996623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Apesar da alta possibilidade do modelo com a melhor precisão aqui mostrado (95%) estar apresentando </a:t>
            </a:r>
            <a:r>
              <a:rPr lang="pt-BR" sz="2400" dirty="0" err="1"/>
              <a:t>overfit</a:t>
            </a:r>
            <a:r>
              <a:rPr lang="pt-BR" sz="2400" dirty="0"/>
              <a:t>, o mesmo apresenta 80% de precisão nos dados reais do acidente</a:t>
            </a:r>
          </a:p>
        </p:txBody>
      </p:sp>
    </p:spTree>
    <p:extLst>
      <p:ext uri="{BB962C8B-B14F-4D97-AF65-F5344CB8AC3E}">
        <p14:creationId xmlns:p14="http://schemas.microsoft.com/office/powerpoint/2010/main" val="95464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Considerações finais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ABF77064-CB35-6817-6758-DCD35F024C44}"/>
              </a:ext>
            </a:extLst>
          </p:cNvPr>
          <p:cNvSpPr txBox="1">
            <a:spLocks/>
          </p:cNvSpPr>
          <p:nvPr/>
        </p:nvSpPr>
        <p:spPr>
          <a:xfrm>
            <a:off x="444500" y="2884235"/>
            <a:ext cx="996623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Apesar da alta possibilidade do modelo com a melhor acurácia aqui mostrado (95%) estar apresentando </a:t>
            </a:r>
            <a:r>
              <a:rPr lang="pt-BR" sz="2400" dirty="0" err="1"/>
              <a:t>overfit</a:t>
            </a:r>
            <a:r>
              <a:rPr lang="pt-BR" sz="2400" dirty="0"/>
              <a:t>, o mesmo apresenta 80% de precisão nos dados reais do acidente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476E29-BC10-5EBC-C37E-3D67468C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6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90" y="857774"/>
            <a:ext cx="7523331" cy="85905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Base de Dados escolhida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990" y="2312447"/>
            <a:ext cx="6803136" cy="365760"/>
          </a:xfrm>
        </p:spPr>
        <p:txBody>
          <a:bodyPr rtlCol="0"/>
          <a:lstStyle/>
          <a:p>
            <a:pPr rtl="0"/>
            <a:r>
              <a:rPr lang="pt-BR" dirty="0"/>
              <a:t>Titanic </a:t>
            </a:r>
            <a:r>
              <a:rPr lang="pt-BR" dirty="0" err="1"/>
              <a:t>Challenge</a:t>
            </a:r>
            <a:r>
              <a:rPr lang="pt-BR" dirty="0"/>
              <a:t> | Disponível no </a:t>
            </a:r>
            <a:r>
              <a:rPr lang="pt-BR" dirty="0" err="1"/>
              <a:t>Kaggle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B50152-63AB-91A7-D573-2031A2B1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0" y="3069024"/>
            <a:ext cx="9568631" cy="15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30</a:t>
            </a:fld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FA0F59A-E5E6-8A01-10BA-F987F63D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FCF177-AF71-8D20-6FBF-F3E1426F07E3}"/>
              </a:ext>
            </a:extLst>
          </p:cNvPr>
          <p:cNvSpPr txBox="1"/>
          <p:nvPr/>
        </p:nvSpPr>
        <p:spPr>
          <a:xfrm>
            <a:off x="444500" y="2150431"/>
            <a:ext cx="114209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</a:rPr>
              <a:t>Titanic: Demographics of the Passengers</a:t>
            </a:r>
            <a:r>
              <a:rPr lang="en-US" b="0" i="0" dirty="0">
                <a:solidFill>
                  <a:schemeClr val="bg1"/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/>
                </a:solidFill>
                <a:effectLst/>
              </a:rPr>
              <a:t>Disponível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b="0" i="0" dirty="0">
                <a:solidFill>
                  <a:schemeClr val="bg1"/>
                </a:solidFill>
                <a:effectLst/>
              </a:rPr>
              <a:t>: &lt;http://www.icyousee.org/titanic.html&gt;.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HMS Birkenhead and the Birkenhead Drill - Women and Children First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Disponível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: &lt;https://www.historic-uk.com/CultureUK/Women-Children-First/&gt;.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Titanic </a:t>
            </a:r>
            <a:r>
              <a:rPr lang="pt-BR" b="1" dirty="0" err="1">
                <a:solidFill>
                  <a:schemeClr val="bg1"/>
                </a:solidFill>
              </a:rPr>
              <a:t>Survivors</a:t>
            </a:r>
            <a:r>
              <a:rPr lang="pt-BR" dirty="0">
                <a:solidFill>
                  <a:schemeClr val="bg1"/>
                </a:solidFill>
              </a:rPr>
              <a:t>. Disponível em: &lt;https://titanicfacts.net/</a:t>
            </a:r>
            <a:r>
              <a:rPr lang="pt-BR" dirty="0" err="1">
                <a:solidFill>
                  <a:schemeClr val="bg1"/>
                </a:solidFill>
              </a:rPr>
              <a:t>titanic-survivors</a:t>
            </a:r>
            <a:r>
              <a:rPr lang="pt-BR" dirty="0">
                <a:solidFill>
                  <a:schemeClr val="bg1"/>
                </a:solidFill>
              </a:rPr>
              <a:t>/&gt;.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Titanic </a:t>
            </a:r>
            <a:r>
              <a:rPr lang="pt-BR" b="1" dirty="0" err="1">
                <a:solidFill>
                  <a:schemeClr val="bg1"/>
                </a:solidFill>
              </a:rPr>
              <a:t>Passengers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and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Crew</a:t>
            </a:r>
            <a:r>
              <a:rPr lang="pt-BR" b="1" dirty="0">
                <a:solidFill>
                  <a:schemeClr val="bg1"/>
                </a:solidFill>
              </a:rPr>
              <a:t> Complete </a:t>
            </a:r>
            <a:r>
              <a:rPr lang="pt-BR" b="1" dirty="0" err="1">
                <a:solidFill>
                  <a:schemeClr val="bg1"/>
                </a:solidFill>
              </a:rPr>
              <a:t>List</a:t>
            </a:r>
            <a:r>
              <a:rPr lang="pt-BR" dirty="0">
                <a:solidFill>
                  <a:schemeClr val="bg1"/>
                </a:solidFill>
              </a:rPr>
              <a:t>. Disponível em: &lt;https://www.kaggle.com/</a:t>
            </a:r>
            <a:r>
              <a:rPr lang="pt-BR" dirty="0" err="1">
                <a:solidFill>
                  <a:schemeClr val="bg1"/>
                </a:solidFill>
              </a:rPr>
              <a:t>datasets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aliaamiri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titanic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passengers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crew</a:t>
            </a:r>
            <a:r>
              <a:rPr lang="pt-BR" dirty="0">
                <a:solidFill>
                  <a:schemeClr val="bg1"/>
                </a:solidFill>
              </a:rPr>
              <a:t>-complete-</a:t>
            </a:r>
            <a:r>
              <a:rPr lang="pt-BR" dirty="0" err="1">
                <a:solidFill>
                  <a:schemeClr val="bg1"/>
                </a:solidFill>
              </a:rPr>
              <a:t>list</a:t>
            </a:r>
            <a:r>
              <a:rPr lang="pt-BR" dirty="0">
                <a:solidFill>
                  <a:schemeClr val="bg1"/>
                </a:solidFill>
              </a:rPr>
              <a:t>&gt;.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Titanic - Machine Learning from Disaster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Disponível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: &lt;https://www.kaggle.com/competitions/titanic&gt;.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‌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‌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90" y="857774"/>
            <a:ext cx="7523331" cy="859055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Sobre o Titanic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9" name="Imagem 8" descr="Foto em preto e branco de navio na água&#10;&#10;Descrição gerada automaticamente">
            <a:extLst>
              <a:ext uri="{FF2B5EF4-FFF2-40B4-BE49-F238E27FC236}">
                <a16:creationId xmlns:a16="http://schemas.microsoft.com/office/drawing/2014/main" id="{D74D9193-23D1-103C-4A40-72F96F11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0" y="2079906"/>
            <a:ext cx="6969458" cy="3920320"/>
          </a:xfrm>
          <a:prstGeom prst="rect">
            <a:avLst/>
          </a:prstGeom>
        </p:spPr>
      </p:pic>
      <p:pic>
        <p:nvPicPr>
          <p:cNvPr id="11" name="Imagem 10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91C7195-6E86-255C-46D5-D6A49225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186" y="2079906"/>
            <a:ext cx="2861214" cy="40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90" y="802983"/>
            <a:ext cx="11214100" cy="646331"/>
          </a:xfrm>
        </p:spPr>
        <p:txBody>
          <a:bodyPr rtlCol="0"/>
          <a:lstStyle/>
          <a:p>
            <a:pPr rtl="0"/>
            <a:r>
              <a:rPr lang="pt-BR" sz="4000" dirty="0"/>
              <a:t>Sobre a base de dados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7055717B-CC9D-6C03-5DDA-1A80008DC3C9}"/>
              </a:ext>
            </a:extLst>
          </p:cNvPr>
          <p:cNvSpPr txBox="1">
            <a:spLocks/>
          </p:cNvSpPr>
          <p:nvPr/>
        </p:nvSpPr>
        <p:spPr>
          <a:xfrm>
            <a:off x="1179235" y="2516297"/>
            <a:ext cx="4223274" cy="4339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latin typeface="Aaux Next Medium" panose="02000506000000020003" pitchFamily="50" charset="0"/>
              </a:rPr>
              <a:t>Ela está dividida em 3 arquivos:</a:t>
            </a:r>
          </a:p>
        </p:txBody>
      </p:sp>
      <p:sp>
        <p:nvSpPr>
          <p:cNvPr id="11" name="Título 6">
            <a:extLst>
              <a:ext uri="{FF2B5EF4-FFF2-40B4-BE49-F238E27FC236}">
                <a16:creationId xmlns:a16="http://schemas.microsoft.com/office/drawing/2014/main" id="{1F87C45D-397F-F2E9-2401-AA208E1FA522}"/>
              </a:ext>
            </a:extLst>
          </p:cNvPr>
          <p:cNvSpPr txBox="1">
            <a:spLocks/>
          </p:cNvSpPr>
          <p:nvPr/>
        </p:nvSpPr>
        <p:spPr>
          <a:xfrm>
            <a:off x="1239357" y="3060641"/>
            <a:ext cx="4223274" cy="109876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aux Next Medium" panose="02000506000000020003" pitchFamily="50" charset="0"/>
              </a:rPr>
              <a:t>train.csv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aux Next Medium" panose="02000506000000020003" pitchFamily="50" charset="0"/>
              </a:rPr>
              <a:t>test.csv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aux Next Medium" panose="02000506000000020003" pitchFamily="50" charset="0"/>
              </a:rPr>
              <a:t>gender_submission.csv</a:t>
            </a: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90" y="802983"/>
            <a:ext cx="11214100" cy="646331"/>
          </a:xfrm>
        </p:spPr>
        <p:txBody>
          <a:bodyPr rtlCol="0"/>
          <a:lstStyle/>
          <a:p>
            <a:pPr rtl="0"/>
            <a:r>
              <a:rPr lang="pt-BR" sz="4000" dirty="0"/>
              <a:t>Sobre a base de dados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C16C1-EE5D-9F16-24DC-D126574E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2" y="1753300"/>
            <a:ext cx="6929642" cy="44459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3F1CBE-2C02-C3F5-589D-20BD44779126}"/>
              </a:ext>
            </a:extLst>
          </p:cNvPr>
          <p:cNvSpPr txBox="1"/>
          <p:nvPr/>
        </p:nvSpPr>
        <p:spPr>
          <a:xfrm>
            <a:off x="693322" y="631086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Kaggle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67" y="886873"/>
            <a:ext cx="11214100" cy="646331"/>
          </a:xfrm>
        </p:spPr>
        <p:txBody>
          <a:bodyPr rtlCol="0"/>
          <a:lstStyle/>
          <a:p>
            <a:pPr rtl="0"/>
            <a:r>
              <a:rPr lang="pt-BR" sz="4000" dirty="0"/>
              <a:t>TRAIN.CSV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EBE48A-CC09-D388-6393-5E405CC59A90}"/>
              </a:ext>
            </a:extLst>
          </p:cNvPr>
          <p:cNvSpPr txBox="1"/>
          <p:nvPr/>
        </p:nvSpPr>
        <p:spPr>
          <a:xfrm>
            <a:off x="555267" y="3078027"/>
            <a:ext cx="130432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PassengerId,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Survived,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Pclass,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Name,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Sex,Age,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SibSp,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Parch,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Ticket,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Fare,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Cabin,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Embarked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"Braund, Mr. Owen Harris",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male,22,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A/5 21171,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7.25,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2,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"Cumings, Mrs. John Bradley (Florence Briggs </a:t>
            </a:r>
            <a:r>
              <a:rPr lang="pt-BR" sz="1400" b="0" i="1" dirty="0" err="1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Thayer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)",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female,38,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PC 17599,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71.2833,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C85,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C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"Heikkinen, Miss. Laina",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female,26,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STON/O2. 3101282,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7.925,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4,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"Futrelle, Mrs. Jacques Heath (Lily May Peel)",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female,35,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113803,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53.1,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C123,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5,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"Allen, Mr. William Henry",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male,35,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373450,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8.05,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6,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"Moran, Mr. James",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male,,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330877,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8.4583,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Q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7,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"McCarthy, Mr. Timothy J",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male,54,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17463,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51.8625,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E46,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"Palsson, Master. Gosta Leonard",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male,2,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349909,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21.075,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9,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"Johnson, Mrs. Oscar W (Elisabeth </a:t>
            </a:r>
            <a:r>
              <a:rPr lang="pt-BR" sz="1400" b="0" i="1" dirty="0" err="1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Vilhelmina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 Berg)",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female,27,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2,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347742,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11.1333,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2D6CAD01-406E-1F79-4CE4-DE2ED55910B2}"/>
              </a:ext>
            </a:extLst>
          </p:cNvPr>
          <p:cNvSpPr txBox="1">
            <a:spLocks/>
          </p:cNvSpPr>
          <p:nvPr/>
        </p:nvSpPr>
        <p:spPr>
          <a:xfrm>
            <a:off x="613990" y="1533204"/>
            <a:ext cx="11214100" cy="3139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0" dirty="0"/>
              <a:t>As primeiras 9 linhas</a:t>
            </a:r>
          </a:p>
        </p:txBody>
      </p:sp>
    </p:spTree>
    <p:extLst>
      <p:ext uri="{BB962C8B-B14F-4D97-AF65-F5344CB8AC3E}">
        <p14:creationId xmlns:p14="http://schemas.microsoft.com/office/powerpoint/2010/main" val="206172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67" y="886873"/>
            <a:ext cx="11214100" cy="646331"/>
          </a:xfrm>
        </p:spPr>
        <p:txBody>
          <a:bodyPr rtlCol="0"/>
          <a:lstStyle/>
          <a:p>
            <a:pPr rtl="0"/>
            <a:r>
              <a:rPr lang="pt-BR" sz="4000" dirty="0"/>
              <a:t>TEST.CSV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EBE48A-CC09-D388-6393-5E405CC59A90}"/>
              </a:ext>
            </a:extLst>
          </p:cNvPr>
          <p:cNvSpPr txBox="1"/>
          <p:nvPr/>
        </p:nvSpPr>
        <p:spPr>
          <a:xfrm>
            <a:off x="555267" y="3078027"/>
            <a:ext cx="130432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PassengerId,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Pclass,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Name,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Sex,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Age,SibSp,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Parch,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Ticket,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Fare,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Cabin,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Embarked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892,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"Kelly, Mr. James",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34.5,0,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330911,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7.8292,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Q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893,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"Wilkes, Mrs. James (Ellen </a:t>
            </a:r>
            <a:r>
              <a:rPr lang="pt-BR" sz="1400" b="0" dirty="0" err="1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Needs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)",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female,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47,1,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363272,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7,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894,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2,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"Myles, Mr. Thomas Francis",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62,0,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240276,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9.6875,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Q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895,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"Wirz, Mr. Albert",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27,0,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315154,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8.6625,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896,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"Hirvonen, Mrs. Alexander (Helga E </a:t>
            </a:r>
            <a:r>
              <a:rPr lang="pt-BR" sz="1400" b="0" dirty="0" err="1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Lindqvist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)",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female,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22,1,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3101298,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12.2875,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897,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"Svensson, Mr. Johan Cervin",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14,0,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7538,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9.225,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898,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"Connolly, Miss. Kate",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female,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30,0,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330972,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7.6292,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Q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899,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2,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"Caldwell, Mr. Albert Francis",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26,1,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1,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248738,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29,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S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900,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3,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"Abrahim, Mrs. Joseph (Sophie </a:t>
            </a:r>
            <a:r>
              <a:rPr lang="pt-BR" sz="1400" b="0" dirty="0" err="1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Halaut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pt-BR" sz="1400" b="0" dirty="0" err="1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Easu</a:t>
            </a:r>
            <a:r>
              <a:rPr lang="pt-BR" sz="1400" b="0" dirty="0">
                <a:solidFill>
                  <a:srgbClr val="65CDFA"/>
                </a:solidFill>
                <a:effectLst/>
                <a:latin typeface="Fira Code" panose="020B0809050000020004" pitchFamily="49" charset="0"/>
              </a:rPr>
              <a:t>)",</a:t>
            </a:r>
            <a:r>
              <a:rPr lang="pt-BR" sz="1400" b="0" i="1" dirty="0">
                <a:solidFill>
                  <a:srgbClr val="BF88A4"/>
                </a:solidFill>
                <a:effectLst/>
                <a:latin typeface="Fira Code" panose="020B0809050000020004" pitchFamily="49" charset="0"/>
              </a:rPr>
              <a:t>female,</a:t>
            </a:r>
            <a:r>
              <a:rPr lang="pt-BR" sz="1400" b="0" dirty="0">
                <a:solidFill>
                  <a:srgbClr val="FFB4F8"/>
                </a:solidFill>
                <a:effectLst/>
                <a:latin typeface="Fira Code" panose="020B0809050000020004" pitchFamily="49" charset="0"/>
              </a:rPr>
              <a:t>18,0,</a:t>
            </a:r>
            <a:r>
              <a:rPr lang="pt-BR" sz="1400" b="0" dirty="0">
                <a:solidFill>
                  <a:srgbClr val="F9FC88"/>
                </a:solidFill>
                <a:effectLst/>
                <a:latin typeface="Fira Code" panose="020B0809050000020004" pitchFamily="49" charset="0"/>
              </a:rPr>
              <a:t>0,</a:t>
            </a:r>
            <a:r>
              <a:rPr lang="pt-BR" sz="1400" b="0" dirty="0">
                <a:solidFill>
                  <a:srgbClr val="8C92FC"/>
                </a:solidFill>
                <a:effectLst/>
                <a:latin typeface="Fira Code" panose="020B0809050000020004" pitchFamily="49" charset="0"/>
              </a:rPr>
              <a:t>2657,</a:t>
            </a:r>
            <a:r>
              <a:rPr lang="pt-BR" sz="1400" b="1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7.2292,</a:t>
            </a:r>
            <a:r>
              <a:rPr lang="pt-BR" sz="1400" b="0" u="sng" strike="sngStrike" dirty="0">
                <a:solidFill>
                  <a:srgbClr val="FF2525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C</a:t>
            </a: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2D6CAD01-406E-1F79-4CE4-DE2ED55910B2}"/>
              </a:ext>
            </a:extLst>
          </p:cNvPr>
          <p:cNvSpPr txBox="1">
            <a:spLocks/>
          </p:cNvSpPr>
          <p:nvPr/>
        </p:nvSpPr>
        <p:spPr>
          <a:xfrm>
            <a:off x="613990" y="1533204"/>
            <a:ext cx="11214100" cy="3139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0" dirty="0"/>
              <a:t>As primeiras 9 linhas</a:t>
            </a:r>
          </a:p>
        </p:txBody>
      </p:sp>
    </p:spTree>
    <p:extLst>
      <p:ext uri="{BB962C8B-B14F-4D97-AF65-F5344CB8AC3E}">
        <p14:creationId xmlns:p14="http://schemas.microsoft.com/office/powerpoint/2010/main" val="29565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67" y="886873"/>
            <a:ext cx="11214100" cy="646331"/>
          </a:xfrm>
        </p:spPr>
        <p:txBody>
          <a:bodyPr rtlCol="0"/>
          <a:lstStyle/>
          <a:p>
            <a:pPr rtl="0"/>
            <a:r>
              <a:rPr lang="pt-BR" sz="4000" dirty="0"/>
              <a:t>GENDER_SUBMISSION.CSV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EBE48A-CC09-D388-6393-5E405CC59A90}"/>
              </a:ext>
            </a:extLst>
          </p:cNvPr>
          <p:cNvSpPr txBox="1"/>
          <p:nvPr/>
        </p:nvSpPr>
        <p:spPr>
          <a:xfrm>
            <a:off x="555267" y="3078027"/>
            <a:ext cx="130432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PassengerId,</a:t>
            </a:r>
            <a:r>
              <a:rPr lang="pt-BR" sz="1400" b="0" dirty="0" err="1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Survived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892,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893,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894,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895,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896,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897,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898,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899,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0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Fira Code" panose="020B0809050000020004" pitchFamily="49" charset="0"/>
              </a:rPr>
              <a:t>900,</a:t>
            </a:r>
            <a:r>
              <a:rPr lang="pt-BR" sz="1400" b="0" dirty="0">
                <a:solidFill>
                  <a:srgbClr val="DE4371"/>
                </a:solidFill>
                <a:effectLst/>
                <a:latin typeface="Fira Code" panose="020B0809050000020004" pitchFamily="49" charset="0"/>
              </a:rPr>
              <a:t>1</a:t>
            </a:r>
            <a:endParaRPr lang="pt-BR" sz="1400" b="0" dirty="0">
              <a:solidFill>
                <a:srgbClr val="F8F8F2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2D6CAD01-406E-1F79-4CE4-DE2ED55910B2}"/>
              </a:ext>
            </a:extLst>
          </p:cNvPr>
          <p:cNvSpPr txBox="1">
            <a:spLocks/>
          </p:cNvSpPr>
          <p:nvPr/>
        </p:nvSpPr>
        <p:spPr>
          <a:xfrm>
            <a:off x="613990" y="1533204"/>
            <a:ext cx="11214100" cy="3139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0" dirty="0"/>
              <a:t>As primeiras 9 linhas</a:t>
            </a:r>
          </a:p>
        </p:txBody>
      </p:sp>
    </p:spTree>
    <p:extLst>
      <p:ext uri="{BB962C8B-B14F-4D97-AF65-F5344CB8AC3E}">
        <p14:creationId xmlns:p14="http://schemas.microsoft.com/office/powerpoint/2010/main" val="57812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372_TF66687569.potx  -  Recuperado" id="{1392B681-13AB-44F3-A748-E185430A569F}" vid="{5F4E28AB-31AB-45D2-B7CE-4ED41B42B53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azul moderna</Template>
  <TotalTime>1359</TotalTime>
  <Words>1475</Words>
  <Application>Microsoft Office PowerPoint</Application>
  <PresentationFormat>Widescreen</PresentationFormat>
  <Paragraphs>313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Aaux Next Medium</vt:lpstr>
      <vt:lpstr>Arial</vt:lpstr>
      <vt:lpstr>Calibri</vt:lpstr>
      <vt:lpstr>Fira Code</vt:lpstr>
      <vt:lpstr>Trade Gothic LT Pro</vt:lpstr>
      <vt:lpstr>Trebuchet MS</vt:lpstr>
      <vt:lpstr>Tema do Office</vt:lpstr>
      <vt:lpstr>Mineração de Dados</vt:lpstr>
      <vt:lpstr>Conteúdo</vt:lpstr>
      <vt:lpstr>Base de Dados escolhida</vt:lpstr>
      <vt:lpstr>Sobre o Titanic</vt:lpstr>
      <vt:lpstr>Sobre a base de dados</vt:lpstr>
      <vt:lpstr>Sobre a base de dados</vt:lpstr>
      <vt:lpstr>TRAIN.CSV</vt:lpstr>
      <vt:lpstr>TEST.CSV</vt:lpstr>
      <vt:lpstr>GENDER_SUBMISSION.CSV</vt:lpstr>
      <vt:lpstr>Limpeza de dados</vt:lpstr>
      <vt:lpstr>Limpeza de dados</vt:lpstr>
      <vt:lpstr>Limpeza de dados</vt:lpstr>
      <vt:lpstr>Tratando valores faltantes</vt:lpstr>
      <vt:lpstr>Tratando valores faltantes</vt:lpstr>
      <vt:lpstr>Tratando valores faltantes</vt:lpstr>
      <vt:lpstr>Tratando valores faltantes</vt:lpstr>
      <vt:lpstr>Limpeza de dados</vt:lpstr>
      <vt:lpstr>Algoritmo escolhido</vt:lpstr>
      <vt:lpstr>Caso base</vt:lpstr>
      <vt:lpstr>Caso base</vt:lpstr>
      <vt:lpstr>Removendo o atributo ‘Embarked’</vt:lpstr>
      <vt:lpstr>Removendo o atributo ‘Embarked’</vt:lpstr>
      <vt:lpstr>Testando com apenas 4 atributos</vt:lpstr>
      <vt:lpstr>Testando com apenas 4 atributos</vt:lpstr>
      <vt:lpstr>Testando com apenas 4 atributos</vt:lpstr>
      <vt:lpstr>Comparando com a realidade</vt:lpstr>
      <vt:lpstr>Dificuldades encontradas</vt:lpstr>
      <vt:lpstr>Considerações finais</vt:lpstr>
      <vt:lpstr>Considerações finais</vt:lpstr>
      <vt:lpstr>Referências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Mineração de Dados</dc:title>
  <dc:creator>Victor Hugo de Almeida Alicino</dc:creator>
  <cp:lastModifiedBy>Victor Hugo de Almeida Alicino</cp:lastModifiedBy>
  <cp:revision>7</cp:revision>
  <dcterms:created xsi:type="dcterms:W3CDTF">2023-04-19T01:43:11Z</dcterms:created>
  <dcterms:modified xsi:type="dcterms:W3CDTF">2023-04-20T00:22:57Z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